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4778" r:id="rId2"/>
    <p:sldId id="4779" r:id="rId3"/>
    <p:sldId id="4782" r:id="rId4"/>
    <p:sldId id="4781" r:id="rId5"/>
    <p:sldId id="4787" r:id="rId6"/>
    <p:sldId id="4783" r:id="rId7"/>
    <p:sldId id="4791" r:id="rId8"/>
    <p:sldId id="4784" r:id="rId9"/>
    <p:sldId id="4789" r:id="rId10"/>
    <p:sldId id="4793" r:id="rId11"/>
    <p:sldId id="4792" r:id="rId12"/>
    <p:sldId id="4790" r:id="rId13"/>
    <p:sldId id="4785" r:id="rId14"/>
    <p:sldId id="4786" r:id="rId15"/>
  </p:sldIdLst>
  <p:sldSz cx="12192000" cy="6858000"/>
  <p:notesSz cx="6858000" cy="9144000"/>
  <p:embeddedFontLst>
    <p:embeddedFont>
      <p:font typeface="Roboto Light" panose="020B0604020202020204" charset="0"/>
      <p:regular r:id="rId17"/>
      <p:italic r:id="rId18"/>
    </p:embeddedFont>
    <p:embeddedFont>
      <p:font typeface="Roboto" panose="020B0604020202020204" charset="0"/>
      <p:regular r:id="rId19"/>
      <p:bold r:id="rId20"/>
      <p:italic r:id="rId21"/>
      <p:boldItalic r:id="rId22"/>
    </p:embeddedFont>
    <p:embeddedFont>
      <p:font typeface="Roboto Medium" panose="020B0604020202020204" charset="0"/>
      <p:regular r:id="rId23"/>
      <p:italic r:id="rId24"/>
    </p:embeddedFont>
    <p:embeddedFont>
      <p:font typeface="Calibri" panose="020F050202020403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4779"/>
            <p14:sldId id="4782"/>
            <p14:sldId id="4781"/>
            <p14:sldId id="4787"/>
            <p14:sldId id="4783"/>
            <p14:sldId id="4791"/>
            <p14:sldId id="4784"/>
            <p14:sldId id="4789"/>
            <p14:sldId id="4793"/>
            <p14:sldId id="4792"/>
            <p14:sldId id="4790"/>
            <p14:sldId id="4785"/>
            <p14:sldId id="4786"/>
          </p14:sldIdLst>
        </p14:section>
        <p14:section name="Disclaimer" id="{1BDF34DF-3DC5-4B3F-AADB-BBEF917A852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1283" autoAdjust="0"/>
  </p:normalViewPr>
  <p:slideViewPr>
    <p:cSldViewPr snapToGrid="0" showGuides="1">
      <p:cViewPr varScale="1">
        <p:scale>
          <a:sx n="63" d="100"/>
          <a:sy n="63" d="100"/>
        </p:scale>
        <p:origin x="440" y="44"/>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2/08/2023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566AC9-2A0D-473B-9623-D34100E64E4F}" type="slidenum">
              <a:rPr lang="en-AU" smtClean="0"/>
              <a:t>11</a:t>
            </a:fld>
            <a:endParaRPr lang="en-AU" dirty="0"/>
          </a:p>
        </p:txBody>
      </p:sp>
    </p:spTree>
    <p:extLst>
      <p:ext uri="{BB962C8B-B14F-4D97-AF65-F5344CB8AC3E}">
        <p14:creationId xmlns:p14="http://schemas.microsoft.com/office/powerpoint/2010/main" val="2089642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a:xfrm>
            <a:off x="1212852" y="1016000"/>
            <a:ext cx="4086224" cy="2909094"/>
          </a:xfrm>
        </p:spPr>
        <p:txBody>
          <a:bodyPr/>
          <a:lstStyle/>
          <a:p>
            <a:r>
              <a:rPr lang="en-AU" dirty="0" smtClean="0"/>
              <a:t>Chips Retail Analytics</a:t>
            </a:r>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smtClean="0"/>
              <a:t>31 July 2023</a:t>
            </a:r>
            <a:endParaRPr lang="en-AU" dirty="0"/>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
        <p:nvSpPr>
          <p:cNvPr id="5" name="Subtitle 4"/>
          <p:cNvSpPr>
            <a:spLocks noGrp="1"/>
          </p:cNvSpPr>
          <p:nvPr>
            <p:ph type="subTitle" idx="1"/>
          </p:nvPr>
        </p:nvSpPr>
        <p:spPr/>
        <p:txBody>
          <a:bodyPr/>
          <a:lstStyle/>
          <a:p>
            <a:r>
              <a:rPr lang="en-GB" dirty="0" smtClean="0"/>
              <a:t>Gidion Buranda</a:t>
            </a:r>
            <a:endParaRPr lang="en-US" dirty="0"/>
          </a:p>
        </p:txBody>
      </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01040" y="412731"/>
            <a:ext cx="11399520" cy="824400"/>
          </a:xfrm>
        </p:spPr>
        <p:txBody>
          <a:bodyPr/>
          <a:lstStyle/>
          <a:p>
            <a:pPr algn="ctr"/>
            <a:r>
              <a:rPr lang="en-US" sz="2000" dirty="0"/>
              <a:t>From customer segmentation, it is likely that their preferred brands are the same.</a:t>
            </a:r>
          </a:p>
        </p:txBody>
      </p:sp>
      <p:pic>
        <p:nvPicPr>
          <p:cNvPr id="3" name="Picture 2"/>
          <p:cNvPicPr>
            <a:picLocks noChangeAspect="1"/>
          </p:cNvPicPr>
          <p:nvPr/>
        </p:nvPicPr>
        <p:blipFill>
          <a:blip r:embed="rId2"/>
          <a:stretch>
            <a:fillRect/>
          </a:stretch>
        </p:blipFill>
        <p:spPr>
          <a:xfrm>
            <a:off x="1226264" y="1374775"/>
            <a:ext cx="2797096" cy="4243705"/>
          </a:xfrm>
          <a:prstGeom prst="rect">
            <a:avLst/>
          </a:prstGeom>
        </p:spPr>
      </p:pic>
      <p:pic>
        <p:nvPicPr>
          <p:cNvPr id="4" name="Picture 3"/>
          <p:cNvPicPr>
            <a:picLocks noChangeAspect="1"/>
          </p:cNvPicPr>
          <p:nvPr/>
        </p:nvPicPr>
        <p:blipFill>
          <a:blip r:embed="rId3"/>
          <a:stretch>
            <a:fillRect/>
          </a:stretch>
        </p:blipFill>
        <p:spPr>
          <a:xfrm>
            <a:off x="4424045" y="1374775"/>
            <a:ext cx="3065541" cy="4243705"/>
          </a:xfrm>
          <a:prstGeom prst="rect">
            <a:avLst/>
          </a:prstGeom>
        </p:spPr>
      </p:pic>
      <p:pic>
        <p:nvPicPr>
          <p:cNvPr id="5" name="Picture 4"/>
          <p:cNvPicPr>
            <a:picLocks noChangeAspect="1"/>
          </p:cNvPicPr>
          <p:nvPr/>
        </p:nvPicPr>
        <p:blipFill>
          <a:blip r:embed="rId4"/>
          <a:stretch>
            <a:fillRect/>
          </a:stretch>
        </p:blipFill>
        <p:spPr>
          <a:xfrm>
            <a:off x="8186737" y="1374775"/>
            <a:ext cx="2999423" cy="4243705"/>
          </a:xfrm>
          <a:prstGeom prst="rect">
            <a:avLst/>
          </a:prstGeom>
        </p:spPr>
      </p:pic>
    </p:spTree>
    <p:extLst>
      <p:ext uri="{BB962C8B-B14F-4D97-AF65-F5344CB8AC3E}">
        <p14:creationId xmlns:p14="http://schemas.microsoft.com/office/powerpoint/2010/main" val="3498208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59071" y="5454998"/>
            <a:ext cx="10479600" cy="824400"/>
          </a:xfrm>
        </p:spPr>
        <p:txBody>
          <a:bodyPr/>
          <a:lstStyle/>
          <a:p>
            <a:pPr algn="ctr"/>
            <a:r>
              <a:rPr lang="en-US" sz="1800" dirty="0"/>
              <a:t>Based on the lifestage customer distribution, we can conclude that the ancient families are the wealthiest, while the teenage families and retirees fall into the middle buyer category.</a:t>
            </a:r>
          </a:p>
        </p:txBody>
      </p:sp>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416175" y="384153"/>
            <a:ext cx="7991792" cy="4767601"/>
          </a:xfrm>
          <a:prstGeom prst="rect">
            <a:avLst/>
          </a:prstGeom>
        </p:spPr>
      </p:pic>
      <p:pic>
        <p:nvPicPr>
          <p:cNvPr id="11" name="Picture 10"/>
          <p:cNvPicPr>
            <a:picLocks noChangeAspect="1"/>
          </p:cNvPicPr>
          <p:nvPr/>
        </p:nvPicPr>
        <p:blipFill rotWithShape="1">
          <a:blip r:embed="rId5"/>
          <a:srcRect l="-5571" t="43661" r="8344" b="33555"/>
          <a:stretch/>
        </p:blipFill>
        <p:spPr>
          <a:xfrm>
            <a:off x="1835467" y="2448560"/>
            <a:ext cx="8334693" cy="1117600"/>
          </a:xfrm>
          <a:prstGeom prst="rect">
            <a:avLst/>
          </a:prstGeom>
        </p:spPr>
      </p:pic>
      <p:pic>
        <p:nvPicPr>
          <p:cNvPr id="12" name="Picture 11"/>
          <p:cNvPicPr>
            <a:picLocks noChangeAspect="1"/>
          </p:cNvPicPr>
          <p:nvPr/>
        </p:nvPicPr>
        <p:blipFill rotWithShape="1">
          <a:blip r:embed="rId5"/>
          <a:srcRect l="70778" t="67722"/>
          <a:stretch/>
        </p:blipFill>
        <p:spPr>
          <a:xfrm>
            <a:off x="8879296" y="3830319"/>
            <a:ext cx="2302419" cy="1455269"/>
          </a:xfrm>
          <a:prstGeom prst="rect">
            <a:avLst/>
          </a:prstGeom>
        </p:spPr>
      </p:pic>
      <p:pic>
        <p:nvPicPr>
          <p:cNvPr id="13" name="Picture 12"/>
          <p:cNvPicPr>
            <a:picLocks noChangeAspect="1"/>
          </p:cNvPicPr>
          <p:nvPr/>
        </p:nvPicPr>
        <p:blipFill rotWithShape="1">
          <a:blip r:embed="rId5"/>
          <a:srcRect l="3778" t="7573" r="7926" b="56718"/>
          <a:stretch/>
        </p:blipFill>
        <p:spPr>
          <a:xfrm>
            <a:off x="2627471" y="619761"/>
            <a:ext cx="7569200" cy="1751636"/>
          </a:xfrm>
          <a:prstGeom prst="rect">
            <a:avLst/>
          </a:prstGeom>
        </p:spPr>
      </p:pic>
    </p:spTree>
    <p:extLst>
      <p:ext uri="{BB962C8B-B14F-4D97-AF65-F5344CB8AC3E}">
        <p14:creationId xmlns:p14="http://schemas.microsoft.com/office/powerpoint/2010/main" val="387113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a:xfrm>
            <a:off x="1162050" y="400050"/>
            <a:ext cx="10410190" cy="971550"/>
          </a:xfrm>
        </p:spPr>
        <p:txBody>
          <a:bodyPr/>
          <a:lstStyle/>
          <a:p>
            <a:r>
              <a:rPr lang="en-AU" dirty="0" smtClean="0"/>
              <a:t>04</a:t>
            </a:r>
            <a:br>
              <a:rPr lang="en-AU" dirty="0" smtClean="0"/>
            </a:br>
            <a:r>
              <a:rPr lang="en-AU" sz="5400" dirty="0" smtClean="0"/>
              <a:t>Conclusion and Recommendation</a:t>
            </a:r>
            <a:endParaRPr lang="en-AU" sz="5400" dirty="0"/>
          </a:p>
        </p:txBody>
      </p:sp>
      <p:sp>
        <p:nvSpPr>
          <p:cNvPr id="5" name="Text Placeholder 1"/>
          <p:cNvSpPr txBox="1">
            <a:spLocks/>
          </p:cNvSpPr>
          <p:nvPr/>
        </p:nvSpPr>
        <p:spPr>
          <a:xfrm>
            <a:off x="930751" y="2884518"/>
            <a:ext cx="10479600" cy="8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spTree>
    <p:extLst>
      <p:ext uri="{BB962C8B-B14F-4D97-AF65-F5344CB8AC3E}">
        <p14:creationId xmlns:p14="http://schemas.microsoft.com/office/powerpoint/2010/main" val="29091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0"/>
            <a:ext cx="10479600" cy="5236229"/>
          </a:xfrm>
        </p:spPr>
        <p:txBody>
          <a:bodyPr/>
          <a:lstStyle/>
          <a:p>
            <a:r>
              <a:rPr lang="en-AU" dirty="0" smtClean="0"/>
              <a:t>Conclusion :</a:t>
            </a:r>
          </a:p>
          <a:p>
            <a:endParaRPr lang="en-AU" dirty="0"/>
          </a:p>
          <a:p>
            <a:pPr marL="342900" indent="-342900">
              <a:buFont typeface="Arial" panose="020B0604020202020204" pitchFamily="34" charset="0"/>
              <a:buChar char="•"/>
            </a:pPr>
            <a:r>
              <a:rPr lang="en-US" sz="1800" dirty="0" smtClean="0"/>
              <a:t>No </a:t>
            </a:r>
            <a:r>
              <a:rPr lang="en-US" sz="1800" dirty="0"/>
              <a:t>matter the family lifestage or customer segmentation, it is likely that their preferred brands are the same</a:t>
            </a:r>
            <a:r>
              <a:rPr lang="en-US" sz="1800" dirty="0" smtClean="0"/>
              <a:t>.</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A</a:t>
            </a:r>
            <a:r>
              <a:rPr lang="en-US" sz="1800" dirty="0" smtClean="0"/>
              <a:t>ncient </a:t>
            </a:r>
            <a:r>
              <a:rPr lang="en-US" sz="1800" dirty="0"/>
              <a:t>families are the wealthiest, while the teenage families and retirees fall into the middle buyer category</a:t>
            </a:r>
            <a:r>
              <a:rPr lang="en-US" sz="1800" dirty="0" smtClean="0"/>
              <a: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smtClean="0"/>
              <a:t>Most </a:t>
            </a:r>
            <a:r>
              <a:rPr lang="en-US" sz="1800" dirty="0"/>
              <a:t>of the buyers are mainstream customers, which refers to new families or young families. This indicates that most retail businesses cater primarily to ancient families</a:t>
            </a:r>
            <a:endParaRPr lang="en-AU" sz="1800" dirty="0"/>
          </a:p>
        </p:txBody>
      </p:sp>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AU" dirty="0" smtClean="0"/>
              <a:t>Recommendation:</a:t>
            </a:r>
          </a:p>
          <a:p>
            <a:endParaRPr lang="en-AU" dirty="0"/>
          </a:p>
          <a:p>
            <a:pPr marL="342900" indent="-342900">
              <a:buFont typeface="Arial" panose="020B0604020202020204" pitchFamily="34" charset="0"/>
              <a:buChar char="•"/>
            </a:pPr>
            <a:r>
              <a:rPr lang="en-AU" sz="2000" dirty="0" smtClean="0"/>
              <a:t>Offer </a:t>
            </a:r>
            <a:r>
              <a:rPr lang="en-AU" sz="2000" dirty="0"/>
              <a:t>a monthly discount for </a:t>
            </a:r>
            <a:r>
              <a:rPr lang="en-AU" sz="2000" dirty="0" smtClean="0"/>
              <a:t>chips.</a:t>
            </a:r>
          </a:p>
          <a:p>
            <a:pPr marL="342900" indent="-342900">
              <a:buFont typeface="Arial" panose="020B0604020202020204" pitchFamily="34" charset="0"/>
              <a:buChar char="•"/>
            </a:pPr>
            <a:endParaRPr lang="en-AU" sz="2000" dirty="0" smtClean="0"/>
          </a:p>
          <a:p>
            <a:pPr marL="342900" indent="-342900">
              <a:buFont typeface="Arial" panose="020B0604020202020204" pitchFamily="34" charset="0"/>
              <a:buChar char="•"/>
            </a:pPr>
            <a:r>
              <a:rPr lang="en-AU" sz="2000" dirty="0"/>
              <a:t>Revamp the retail store to create an appealing environment for young </a:t>
            </a:r>
            <a:r>
              <a:rPr lang="en-AU" sz="2000" dirty="0" smtClean="0"/>
              <a:t>families</a:t>
            </a:r>
          </a:p>
          <a:p>
            <a:pPr marL="342900" indent="-342900">
              <a:buFont typeface="Arial" panose="020B0604020202020204" pitchFamily="34" charset="0"/>
              <a:buChar char="•"/>
            </a:pPr>
            <a:endParaRPr lang="en-AU" sz="2000" dirty="0"/>
          </a:p>
          <a:p>
            <a:pPr marL="342900" indent="-342900">
              <a:buFont typeface="Arial" panose="020B0604020202020204" pitchFamily="34" charset="0"/>
              <a:buChar char="•"/>
            </a:pPr>
            <a:r>
              <a:rPr lang="en-AU" sz="2000" dirty="0" smtClean="0"/>
              <a:t>Run </a:t>
            </a:r>
            <a:r>
              <a:rPr lang="en-AU" sz="2000" dirty="0"/>
              <a:t>some promotions targeted at new </a:t>
            </a:r>
            <a:r>
              <a:rPr lang="en-AU" sz="2000" dirty="0" smtClean="0"/>
              <a:t>families.</a:t>
            </a:r>
          </a:p>
          <a:p>
            <a:pPr marL="342900" indent="-342900">
              <a:buFont typeface="Arial" panose="020B0604020202020204" pitchFamily="34" charset="0"/>
              <a:buChar char="•"/>
            </a:pPr>
            <a:endParaRPr lang="en-AU" sz="2000" dirty="0"/>
          </a:p>
          <a:p>
            <a:pPr marL="342900" indent="-342900">
              <a:buFont typeface="Arial" panose="020B0604020202020204" pitchFamily="34" charset="0"/>
              <a:buChar char="•"/>
            </a:pPr>
            <a:r>
              <a:rPr lang="en-AU" sz="2000" dirty="0" smtClean="0"/>
              <a:t>Create </a:t>
            </a:r>
            <a:r>
              <a:rPr lang="en-AU" sz="2000" dirty="0"/>
              <a:t>a membership program for premium </a:t>
            </a:r>
            <a:r>
              <a:rPr lang="en-AU" sz="2000" dirty="0" smtClean="0"/>
              <a:t>families.</a:t>
            </a:r>
            <a:endParaRPr lang="en-AU" sz="2000" dirty="0" smtClean="0"/>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a:xfrm>
            <a:off x="1162050" y="400050"/>
            <a:ext cx="10471150" cy="971550"/>
          </a:xfrm>
        </p:spPr>
        <p:txBody>
          <a:bodyPr/>
          <a:lstStyle/>
          <a:p>
            <a:r>
              <a:rPr lang="en-AU" dirty="0" smtClean="0"/>
              <a:t>01 </a:t>
            </a:r>
            <a:r>
              <a:rPr lang="en-AU" sz="6600" dirty="0" smtClean="0"/>
              <a:t/>
            </a:r>
            <a:br>
              <a:rPr lang="en-AU" sz="6600" dirty="0" smtClean="0"/>
            </a:br>
            <a:r>
              <a:rPr lang="en-AU" sz="6600" dirty="0" smtClean="0"/>
              <a:t>Business Understanding</a:t>
            </a:r>
            <a:endParaRPr lang="en-AU" dirty="0"/>
          </a:p>
        </p:txBody>
      </p:sp>
      <p:sp>
        <p:nvSpPr>
          <p:cNvPr id="5" name="Text Placeholder 3">
            <a:extLst>
              <a:ext uri="{FF2B5EF4-FFF2-40B4-BE49-F238E27FC236}">
                <a16:creationId xmlns:a16="http://schemas.microsoft.com/office/drawing/2014/main" id="{AE016588-9575-44B2-BAA3-5937B6A9EDA0}"/>
              </a:ext>
            </a:extLst>
          </p:cNvPr>
          <p:cNvSpPr txBox="1">
            <a:spLocks/>
          </p:cNvSpPr>
          <p:nvPr/>
        </p:nvSpPr>
        <p:spPr>
          <a:xfrm>
            <a:off x="848800" y="2780011"/>
            <a:ext cx="10479600" cy="8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rgbClr val="000000"/>
                </a:solidFill>
                <a:latin typeface="DM Sans"/>
              </a:rPr>
              <a:t>Quantium’s </a:t>
            </a:r>
            <a:r>
              <a:rPr lang="en-US" sz="2000" dirty="0">
                <a:solidFill>
                  <a:srgbClr val="000000"/>
                </a:solidFill>
                <a:latin typeface="DM Sans"/>
              </a:rPr>
              <a:t>retail analytics team has been approached by Chips Retail. As of June 2023, this retail already has 72,636 unique customers and reaches 42,060 orders every month</a:t>
            </a:r>
            <a:r>
              <a:rPr lang="en-US" sz="2000" dirty="0" smtClean="0">
                <a:solidFill>
                  <a:srgbClr val="000000"/>
                </a:solidFill>
                <a:latin typeface="DM Sans"/>
              </a:rPr>
              <a:t>.</a:t>
            </a:r>
            <a:endParaRPr lang="en-AU" sz="2000" dirty="0"/>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pPr algn="ctr"/>
            <a:r>
              <a:rPr lang="en-AU" dirty="0" smtClean="0"/>
              <a:t>Goals</a:t>
            </a:r>
            <a:endParaRPr lang="en-AU" dirty="0"/>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sp>
        <p:nvSpPr>
          <p:cNvPr id="8" name="Text Placeholder 3">
            <a:extLst>
              <a:ext uri="{FF2B5EF4-FFF2-40B4-BE49-F238E27FC236}">
                <a16:creationId xmlns:a16="http://schemas.microsoft.com/office/drawing/2014/main" id="{64B546C5-F3D3-4F8C-85D4-8EBF7F09F047}"/>
              </a:ext>
            </a:extLst>
          </p:cNvPr>
          <p:cNvSpPr txBox="1">
            <a:spLocks/>
          </p:cNvSpPr>
          <p:nvPr/>
        </p:nvSpPr>
        <p:spPr>
          <a:xfrm>
            <a:off x="1598930" y="2035493"/>
            <a:ext cx="3816350" cy="18761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en-AU" sz="1800" dirty="0" smtClean="0">
                <a:latin typeface="DM Sans"/>
              </a:rPr>
              <a:t>To gain a deeper understanding of the customer segments that purchase Chips and their purchasing behavior.</a:t>
            </a:r>
          </a:p>
          <a:p>
            <a:pPr>
              <a:lnSpc>
                <a:spcPct val="150000"/>
              </a:lnSpc>
            </a:pPr>
            <a:endParaRPr lang="en-AU" dirty="0"/>
          </a:p>
        </p:txBody>
      </p:sp>
      <p:sp>
        <p:nvSpPr>
          <p:cNvPr id="9" name="Text Placeholder 3">
            <a:extLst>
              <a:ext uri="{FF2B5EF4-FFF2-40B4-BE49-F238E27FC236}">
                <a16:creationId xmlns:a16="http://schemas.microsoft.com/office/drawing/2014/main" id="{64B546C5-F3D3-4F8C-85D4-8EBF7F09F047}"/>
              </a:ext>
            </a:extLst>
          </p:cNvPr>
          <p:cNvSpPr txBox="1">
            <a:spLocks/>
          </p:cNvSpPr>
          <p:nvPr/>
        </p:nvSpPr>
        <p:spPr>
          <a:xfrm>
            <a:off x="7319010" y="2035492"/>
            <a:ext cx="3460750" cy="18761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en-AU" sz="1800" dirty="0" smtClean="0">
                <a:latin typeface="DM Sans"/>
              </a:rPr>
              <a:t>To provide personalized recommendations for each customer segment based on their purchasing behavior.</a:t>
            </a:r>
            <a:endParaRPr lang="en-AU" dirty="0" smtClean="0"/>
          </a:p>
          <a:p>
            <a:pPr>
              <a:lnSpc>
                <a:spcPct val="150000"/>
              </a:lnSpc>
            </a:pPr>
            <a:endParaRPr lang="en-AU" dirty="0"/>
          </a:p>
        </p:txBody>
      </p:sp>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182122"/>
            <a:ext cx="10479600" cy="824400"/>
          </a:xfrm>
        </p:spPr>
        <p:txBody>
          <a:bodyPr/>
          <a:lstStyle/>
          <a:p>
            <a:pPr algn="ctr"/>
            <a:r>
              <a:rPr lang="en-AU" dirty="0" smtClean="0"/>
              <a:t>About the data  </a:t>
            </a:r>
            <a:endParaRPr lang="en-AU" dirty="0"/>
          </a:p>
        </p:txBody>
      </p:sp>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456290" y="1870455"/>
            <a:ext cx="1369060" cy="1369060"/>
          </a:xfrm>
          <a:prstGeom prst="rect">
            <a:avLst/>
          </a:prstGeom>
        </p:spPr>
      </p:pic>
      <p:sp>
        <p:nvSpPr>
          <p:cNvPr id="5" name="Text Placeholder 3">
            <a:extLst>
              <a:ext uri="{FF2B5EF4-FFF2-40B4-BE49-F238E27FC236}">
                <a16:creationId xmlns:a16="http://schemas.microsoft.com/office/drawing/2014/main" id="{AE016588-9575-44B2-BAA3-5937B6A9EDA0}"/>
              </a:ext>
            </a:extLst>
          </p:cNvPr>
          <p:cNvSpPr txBox="1">
            <a:spLocks/>
          </p:cNvSpPr>
          <p:nvPr/>
        </p:nvSpPr>
        <p:spPr>
          <a:xfrm>
            <a:off x="1196975" y="1262805"/>
            <a:ext cx="2141220" cy="824400"/>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solidFill>
                  <a:srgbClr val="000000"/>
                </a:solidFill>
                <a:latin typeface="DM Sans"/>
              </a:rPr>
              <a:t>72,636 </a:t>
            </a:r>
            <a:r>
              <a:rPr lang="en-US" sz="2000" dirty="0" smtClean="0">
                <a:solidFill>
                  <a:srgbClr val="000000"/>
                </a:solidFill>
                <a:latin typeface="DM Sans"/>
              </a:rPr>
              <a:t>unique</a:t>
            </a:r>
          </a:p>
          <a:p>
            <a:pPr algn="ctr"/>
            <a:r>
              <a:rPr lang="en-US" sz="2000" dirty="0" smtClean="0">
                <a:solidFill>
                  <a:srgbClr val="000000"/>
                </a:solidFill>
                <a:latin typeface="DM Sans"/>
              </a:rPr>
              <a:t> </a:t>
            </a:r>
            <a:r>
              <a:rPr lang="en-US" sz="2000" dirty="0">
                <a:solidFill>
                  <a:srgbClr val="000000"/>
                </a:solidFill>
                <a:latin typeface="DM Sans"/>
              </a:rPr>
              <a:t>customers</a:t>
            </a:r>
            <a:endParaRPr lang="en-AU" sz="2000" dirty="0"/>
          </a:p>
        </p:txBody>
      </p:sp>
      <p:sp>
        <p:nvSpPr>
          <p:cNvPr id="7" name="Text Placeholder 3">
            <a:extLst>
              <a:ext uri="{FF2B5EF4-FFF2-40B4-BE49-F238E27FC236}">
                <a16:creationId xmlns:a16="http://schemas.microsoft.com/office/drawing/2014/main" id="{AE016588-9575-44B2-BAA3-5937B6A9EDA0}"/>
              </a:ext>
            </a:extLst>
          </p:cNvPr>
          <p:cNvSpPr txBox="1">
            <a:spLocks/>
          </p:cNvSpPr>
          <p:nvPr/>
        </p:nvSpPr>
        <p:spPr>
          <a:xfrm>
            <a:off x="6436775" y="1120943"/>
            <a:ext cx="5862319" cy="528552"/>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AU" sz="2000" dirty="0"/>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81201" y="3754642"/>
            <a:ext cx="1511300" cy="1511300"/>
          </a:xfrm>
          <a:prstGeom prst="rect">
            <a:avLst/>
          </a:prstGeom>
        </p:spPr>
      </p:pic>
      <p:sp>
        <p:nvSpPr>
          <p:cNvPr id="11" name="Text Placeholder 3">
            <a:extLst>
              <a:ext uri="{FF2B5EF4-FFF2-40B4-BE49-F238E27FC236}">
                <a16:creationId xmlns:a16="http://schemas.microsoft.com/office/drawing/2014/main" id="{AE016588-9575-44B2-BAA3-5937B6A9EDA0}"/>
              </a:ext>
            </a:extLst>
          </p:cNvPr>
          <p:cNvSpPr txBox="1">
            <a:spLocks/>
          </p:cNvSpPr>
          <p:nvPr/>
        </p:nvSpPr>
        <p:spPr>
          <a:xfrm>
            <a:off x="1196975" y="3572714"/>
            <a:ext cx="2141220" cy="824400"/>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smtClean="0">
                <a:solidFill>
                  <a:srgbClr val="000000"/>
                </a:solidFill>
                <a:latin typeface="DM Sans"/>
              </a:rPr>
              <a:t>272 </a:t>
            </a:r>
            <a:r>
              <a:rPr lang="en-AU" sz="2000" dirty="0" smtClean="0"/>
              <a:t>retails</a:t>
            </a:r>
            <a:endParaRPr lang="en-US" sz="2000" dirty="0" smtClean="0">
              <a:solidFill>
                <a:srgbClr val="000000"/>
              </a:solidFill>
              <a:latin typeface="DM Sans"/>
            </a:endParaRPr>
          </a:p>
        </p:txBody>
      </p:sp>
      <p:pic>
        <p:nvPicPr>
          <p:cNvPr id="1028" name="Picture 4" descr="https://o.remove.bg/downloads/04aa483e-d80f-4154-b01e-ac163c24263e/pngtree-illustrator-of-potato-chips-snack-png-image_4754064-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612" y="2821021"/>
            <a:ext cx="1503386" cy="1503386"/>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3">
            <a:extLst>
              <a:ext uri="{FF2B5EF4-FFF2-40B4-BE49-F238E27FC236}">
                <a16:creationId xmlns:a16="http://schemas.microsoft.com/office/drawing/2014/main" id="{AE016588-9575-44B2-BAA3-5937B6A9EDA0}"/>
              </a:ext>
            </a:extLst>
          </p:cNvPr>
          <p:cNvSpPr txBox="1">
            <a:spLocks/>
          </p:cNvSpPr>
          <p:nvPr/>
        </p:nvSpPr>
        <p:spPr>
          <a:xfrm>
            <a:off x="3420891" y="2063426"/>
            <a:ext cx="2141220" cy="824400"/>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smtClean="0">
                <a:solidFill>
                  <a:srgbClr val="000000"/>
                </a:solidFill>
                <a:latin typeface="DM Sans"/>
              </a:rPr>
              <a:t>21 unique</a:t>
            </a:r>
          </a:p>
          <a:p>
            <a:pPr algn="ctr"/>
            <a:r>
              <a:rPr lang="en-US" sz="2000" dirty="0" smtClean="0">
                <a:solidFill>
                  <a:srgbClr val="000000"/>
                </a:solidFill>
                <a:latin typeface="DM Sans"/>
              </a:rPr>
              <a:t> chips brand</a:t>
            </a:r>
            <a:endParaRPr lang="en-AU" sz="2000" dirty="0"/>
          </a:p>
        </p:txBody>
      </p:sp>
      <p:sp>
        <p:nvSpPr>
          <p:cNvPr id="15" name="Text Placeholder 3">
            <a:extLst>
              <a:ext uri="{FF2B5EF4-FFF2-40B4-BE49-F238E27FC236}">
                <a16:creationId xmlns:a16="http://schemas.microsoft.com/office/drawing/2014/main" id="{AE016588-9575-44B2-BAA3-5937B6A9EDA0}"/>
              </a:ext>
            </a:extLst>
          </p:cNvPr>
          <p:cNvSpPr txBox="1">
            <a:spLocks/>
          </p:cNvSpPr>
          <p:nvPr/>
        </p:nvSpPr>
        <p:spPr>
          <a:xfrm>
            <a:off x="7821262" y="966564"/>
            <a:ext cx="4303444" cy="2282657"/>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800" dirty="0" smtClean="0"/>
              <a:t>There are 3 customer segmentation : </a:t>
            </a:r>
          </a:p>
          <a:p>
            <a:pPr marL="457200" indent="-457200">
              <a:buAutoNum type="arabicPeriod"/>
            </a:pPr>
            <a:r>
              <a:rPr lang="en-AU" sz="1800" dirty="0" smtClean="0"/>
              <a:t>Premium Customer</a:t>
            </a:r>
          </a:p>
          <a:p>
            <a:pPr marL="457200" indent="-457200">
              <a:buAutoNum type="arabicPeriod"/>
            </a:pPr>
            <a:r>
              <a:rPr lang="en-AU" sz="1800" dirty="0" smtClean="0"/>
              <a:t>Budget Customer</a:t>
            </a:r>
          </a:p>
          <a:p>
            <a:pPr marL="457200" indent="-457200">
              <a:buAutoNum type="arabicPeriod"/>
            </a:pPr>
            <a:r>
              <a:rPr lang="en-AU" sz="1800" dirty="0" smtClean="0"/>
              <a:t>Mainstream Customer</a:t>
            </a:r>
            <a:endParaRPr lang="en-AU" sz="1800" dirty="0"/>
          </a:p>
        </p:txBody>
      </p:sp>
      <p:sp>
        <p:nvSpPr>
          <p:cNvPr id="16" name="Text Placeholder 3">
            <a:extLst>
              <a:ext uri="{FF2B5EF4-FFF2-40B4-BE49-F238E27FC236}">
                <a16:creationId xmlns:a16="http://schemas.microsoft.com/office/drawing/2014/main" id="{AE016588-9575-44B2-BAA3-5937B6A9EDA0}"/>
              </a:ext>
            </a:extLst>
          </p:cNvPr>
          <p:cNvSpPr txBox="1">
            <a:spLocks/>
          </p:cNvSpPr>
          <p:nvPr/>
        </p:nvSpPr>
        <p:spPr>
          <a:xfrm>
            <a:off x="6121260" y="2991400"/>
            <a:ext cx="4643119" cy="824400"/>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smtClean="0">
                <a:solidFill>
                  <a:srgbClr val="000000"/>
                </a:solidFill>
                <a:latin typeface="DM Sans"/>
              </a:rPr>
              <a:t>And 6 kind of family lifestage : </a:t>
            </a:r>
          </a:p>
          <a:p>
            <a:endParaRPr lang="en-US" sz="1600" dirty="0" smtClean="0">
              <a:solidFill>
                <a:srgbClr val="000000"/>
              </a:solidFill>
              <a:latin typeface="DM Sans"/>
            </a:endParaRPr>
          </a:p>
          <a:p>
            <a:pPr marL="342900" indent="-342900">
              <a:buFont typeface="Arial" panose="020B0604020202020204" pitchFamily="34" charset="0"/>
              <a:buChar char="•"/>
            </a:pPr>
            <a:r>
              <a:rPr lang="en-AU" sz="1600" dirty="0"/>
              <a:t>YOUNG </a:t>
            </a:r>
            <a:r>
              <a:rPr lang="en-AU" sz="1600" dirty="0" smtClean="0"/>
              <a:t>SINGLES/COUPLES</a:t>
            </a:r>
            <a:endParaRPr lang="en-AU" sz="1600" dirty="0"/>
          </a:p>
          <a:p>
            <a:pPr marL="342900" indent="-342900">
              <a:buFont typeface="Arial" panose="020B0604020202020204" pitchFamily="34" charset="0"/>
              <a:buChar char="•"/>
            </a:pPr>
            <a:r>
              <a:rPr lang="en-AU" sz="1600" dirty="0" smtClean="0"/>
              <a:t>YOUNG FAMILIES</a:t>
            </a:r>
            <a:endParaRPr lang="en-AU" sz="1600" dirty="0"/>
          </a:p>
          <a:p>
            <a:pPr marL="342900" indent="-342900">
              <a:buFont typeface="Arial" panose="020B0604020202020204" pitchFamily="34" charset="0"/>
              <a:buChar char="•"/>
            </a:pPr>
            <a:r>
              <a:rPr lang="en-AU" sz="1600" dirty="0" smtClean="0"/>
              <a:t>OLDER SINGLES/COUPLES</a:t>
            </a:r>
            <a:endParaRPr lang="en-AU" sz="1600" dirty="0"/>
          </a:p>
          <a:p>
            <a:pPr marL="342900" indent="-342900">
              <a:buFont typeface="Arial" panose="020B0604020202020204" pitchFamily="34" charset="0"/>
              <a:buChar char="•"/>
            </a:pPr>
            <a:r>
              <a:rPr lang="en-AU" sz="1600" dirty="0" smtClean="0"/>
              <a:t>MIDAGE SINGLES/COUPLES</a:t>
            </a:r>
            <a:endParaRPr lang="en-AU" sz="1600" dirty="0"/>
          </a:p>
          <a:p>
            <a:pPr marL="342900" indent="-342900">
              <a:buFont typeface="Arial" panose="020B0604020202020204" pitchFamily="34" charset="0"/>
              <a:buChar char="•"/>
            </a:pPr>
            <a:r>
              <a:rPr lang="en-AU" sz="1600" dirty="0" smtClean="0"/>
              <a:t>NEW FAMILIES </a:t>
            </a:r>
          </a:p>
          <a:p>
            <a:pPr marL="342900" indent="-342900">
              <a:buFont typeface="Arial" panose="020B0604020202020204" pitchFamily="34" charset="0"/>
              <a:buChar char="•"/>
            </a:pPr>
            <a:r>
              <a:rPr lang="en-AU" sz="1600" dirty="0" smtClean="0"/>
              <a:t>OLDER FAMILIES</a:t>
            </a:r>
            <a:endParaRPr lang="en-AU" sz="1600" dirty="0"/>
          </a:p>
          <a:p>
            <a:pPr marL="342900" indent="-342900">
              <a:buFont typeface="Arial" panose="020B0604020202020204" pitchFamily="34" charset="0"/>
              <a:buChar char="•"/>
            </a:pPr>
            <a:r>
              <a:rPr lang="en-AU" sz="1600" dirty="0" smtClean="0"/>
              <a:t>RETIREES</a:t>
            </a:r>
            <a:endParaRPr lang="en-AU" sz="1600" dirty="0"/>
          </a:p>
        </p:txBody>
      </p:sp>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a:xfrm>
            <a:off x="1162050" y="400050"/>
            <a:ext cx="10471150" cy="971550"/>
          </a:xfrm>
        </p:spPr>
        <p:txBody>
          <a:bodyPr/>
          <a:lstStyle/>
          <a:p>
            <a:r>
              <a:rPr lang="en-AU" dirty="0" smtClean="0"/>
              <a:t>02 </a:t>
            </a:r>
            <a:r>
              <a:rPr lang="en-AU" sz="6600" dirty="0" smtClean="0"/>
              <a:t/>
            </a:r>
            <a:br>
              <a:rPr lang="en-AU" sz="6600" dirty="0" smtClean="0"/>
            </a:br>
            <a:r>
              <a:rPr lang="en-AU" sz="6000" dirty="0" smtClean="0"/>
              <a:t>Visualization &amp; Insights</a:t>
            </a:r>
            <a:endParaRPr lang="en-AU" sz="8000" dirty="0"/>
          </a:p>
        </p:txBody>
      </p:sp>
      <p:sp>
        <p:nvSpPr>
          <p:cNvPr id="5" name="Text Placeholder 3">
            <a:extLst>
              <a:ext uri="{FF2B5EF4-FFF2-40B4-BE49-F238E27FC236}">
                <a16:creationId xmlns:a16="http://schemas.microsoft.com/office/drawing/2014/main" id="{AE016588-9575-44B2-BAA3-5937B6A9EDA0}"/>
              </a:ext>
            </a:extLst>
          </p:cNvPr>
          <p:cNvSpPr txBox="1">
            <a:spLocks/>
          </p:cNvSpPr>
          <p:nvPr/>
        </p:nvSpPr>
        <p:spPr>
          <a:xfrm>
            <a:off x="970720" y="2719051"/>
            <a:ext cx="10479600" cy="8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smtClean="0">
                <a:solidFill>
                  <a:srgbClr val="000000"/>
                </a:solidFill>
                <a:latin typeface="DM Sans"/>
              </a:rPr>
              <a:t>Several </a:t>
            </a:r>
            <a:r>
              <a:rPr lang="en-GB" sz="2000" dirty="0">
                <a:solidFill>
                  <a:srgbClr val="000000"/>
                </a:solidFill>
                <a:latin typeface="DM Sans"/>
              </a:rPr>
              <a:t>visualizations of retail data that have been cleaned to produce an interesting insight</a:t>
            </a:r>
            <a:endParaRPr lang="en-AU" sz="2000" dirty="0"/>
          </a:p>
        </p:txBody>
      </p:sp>
    </p:spTree>
    <p:extLst>
      <p:ext uri="{BB962C8B-B14F-4D97-AF65-F5344CB8AC3E}">
        <p14:creationId xmlns:p14="http://schemas.microsoft.com/office/powerpoint/2010/main" val="309322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761356" y="942670"/>
            <a:ext cx="6710485" cy="4931590"/>
          </a:xfrm>
          <a:prstGeom prst="rect">
            <a:avLst/>
          </a:prstGeom>
        </p:spPr>
      </p:pic>
      <p:cxnSp>
        <p:nvCxnSpPr>
          <p:cNvPr id="19" name="Straight Connector 18"/>
          <p:cNvCxnSpPr/>
          <p:nvPr/>
        </p:nvCxnSpPr>
        <p:spPr>
          <a:xfrm>
            <a:off x="6096000" y="1463040"/>
            <a:ext cx="6375841" cy="0"/>
          </a:xfrm>
          <a:prstGeom prst="line">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sp>
        <p:nvSpPr>
          <p:cNvPr id="21" name="Text Placeholder 3">
            <a:extLst>
              <a:ext uri="{FF2B5EF4-FFF2-40B4-BE49-F238E27FC236}">
                <a16:creationId xmlns:a16="http://schemas.microsoft.com/office/drawing/2014/main" id="{AE016588-9575-44B2-BAA3-5937B6A9EDA0}"/>
              </a:ext>
            </a:extLst>
          </p:cNvPr>
          <p:cNvSpPr txBox="1">
            <a:spLocks/>
          </p:cNvSpPr>
          <p:nvPr/>
        </p:nvSpPr>
        <p:spPr>
          <a:xfrm>
            <a:off x="993775" y="2751615"/>
            <a:ext cx="4584065" cy="824400"/>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dirty="0"/>
              <a:t>December is the month with the most purchases</a:t>
            </a:r>
          </a:p>
        </p:txBody>
      </p:sp>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66812" y="289364"/>
            <a:ext cx="10784183" cy="5782823"/>
          </a:xfrm>
          <a:prstGeom prst="rect">
            <a:avLst/>
          </a:prstGeom>
        </p:spPr>
      </p:pic>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676747" y="289364"/>
            <a:ext cx="4004945" cy="824400"/>
          </a:xfrm>
        </p:spPr>
        <p:txBody>
          <a:bodyPr/>
          <a:lstStyle/>
          <a:p>
            <a:pPr algn="ctr"/>
            <a:r>
              <a:rPr lang="en-AU" b="1" u="sng" dirty="0" smtClean="0"/>
              <a:t>Kettle</a:t>
            </a:r>
            <a:r>
              <a:rPr lang="en-AU" dirty="0" smtClean="0"/>
              <a:t> is the </a:t>
            </a:r>
            <a:r>
              <a:rPr lang="en-AU" dirty="0"/>
              <a:t>most frequently purchased </a:t>
            </a:r>
            <a:r>
              <a:rPr lang="en-AU" dirty="0" smtClean="0"/>
              <a:t>brand</a:t>
            </a:r>
            <a:endParaRPr lang="en-AU" dirty="0"/>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3"/>
          <a:stretch>
            <a:fillRect/>
          </a:stretch>
        </p:blipFill>
        <p:spPr>
          <a:xfrm>
            <a:off x="12327032" y="0"/>
            <a:ext cx="1993565" cy="1457070"/>
          </a:xfrm>
          <a:prstGeom prst="rect">
            <a:avLst/>
          </a:prstGeom>
        </p:spPr>
      </p:pic>
      <p:pic>
        <p:nvPicPr>
          <p:cNvPr id="3" name="Picture 2"/>
          <p:cNvPicPr>
            <a:picLocks noChangeAspect="1"/>
          </p:cNvPicPr>
          <p:nvPr/>
        </p:nvPicPr>
        <p:blipFill>
          <a:blip r:embed="rId4"/>
          <a:stretch>
            <a:fillRect/>
          </a:stretch>
        </p:blipFill>
        <p:spPr>
          <a:xfrm>
            <a:off x="1676747" y="1170294"/>
            <a:ext cx="3618865" cy="2010481"/>
          </a:xfrm>
          <a:prstGeom prst="rect">
            <a:avLst/>
          </a:prstGeom>
        </p:spPr>
      </p:pic>
      <p:sp>
        <p:nvSpPr>
          <p:cNvPr id="11" name="Text Placeholder 3">
            <a:extLst>
              <a:ext uri="{FF2B5EF4-FFF2-40B4-BE49-F238E27FC236}">
                <a16:creationId xmlns:a16="http://schemas.microsoft.com/office/drawing/2014/main" id="{AE016588-9575-44B2-BAA3-5937B6A9EDA0}"/>
              </a:ext>
            </a:extLst>
          </p:cNvPr>
          <p:cNvSpPr txBox="1">
            <a:spLocks/>
          </p:cNvSpPr>
          <p:nvPr/>
        </p:nvSpPr>
        <p:spPr>
          <a:xfrm>
            <a:off x="6350001" y="4688644"/>
            <a:ext cx="5476240" cy="824400"/>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Most of the customers who buy the </a:t>
            </a:r>
            <a:r>
              <a:rPr lang="en-US" b="1" u="sng" dirty="0"/>
              <a:t>Kettle</a:t>
            </a:r>
            <a:r>
              <a:rPr lang="en-US" dirty="0"/>
              <a:t> brand are </a:t>
            </a:r>
            <a:r>
              <a:rPr lang="en-US" b="1" u="sng" dirty="0"/>
              <a:t>mainstream</a:t>
            </a:r>
            <a:r>
              <a:rPr lang="en-US" dirty="0"/>
              <a:t> customers, with the majority being </a:t>
            </a:r>
            <a:r>
              <a:rPr lang="en-US" b="1" u="sng" dirty="0"/>
              <a:t>young singles /</a:t>
            </a:r>
            <a:r>
              <a:rPr lang="en-US" b="1" u="sng" dirty="0" smtClean="0"/>
              <a:t> couples</a:t>
            </a:r>
            <a:endParaRPr lang="en-AU" dirty="0"/>
          </a:p>
        </p:txBody>
      </p:sp>
    </p:spTree>
    <p:extLst>
      <p:ext uri="{BB962C8B-B14F-4D97-AF65-F5344CB8AC3E}">
        <p14:creationId xmlns:p14="http://schemas.microsoft.com/office/powerpoint/2010/main" val="19894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a:xfrm>
            <a:off x="1162050" y="400050"/>
            <a:ext cx="10410190" cy="971550"/>
          </a:xfrm>
        </p:spPr>
        <p:txBody>
          <a:bodyPr/>
          <a:lstStyle/>
          <a:p>
            <a:r>
              <a:rPr lang="en-AU" dirty="0" smtClean="0"/>
              <a:t>03</a:t>
            </a:r>
            <a:br>
              <a:rPr lang="en-AU" dirty="0" smtClean="0"/>
            </a:br>
            <a:r>
              <a:rPr lang="en-AU" sz="5400" dirty="0" smtClean="0"/>
              <a:t>Customer Segmentation</a:t>
            </a:r>
            <a:endParaRPr lang="en-AU" sz="5400" dirty="0"/>
          </a:p>
        </p:txBody>
      </p:sp>
      <p:sp>
        <p:nvSpPr>
          <p:cNvPr id="5" name="Text Placeholder 3">
            <a:extLst>
              <a:ext uri="{FF2B5EF4-FFF2-40B4-BE49-F238E27FC236}">
                <a16:creationId xmlns:a16="http://schemas.microsoft.com/office/drawing/2014/main" id="{AE016588-9575-44B2-BAA3-5937B6A9EDA0}"/>
              </a:ext>
            </a:extLst>
          </p:cNvPr>
          <p:cNvSpPr txBox="1">
            <a:spLocks/>
          </p:cNvSpPr>
          <p:nvPr/>
        </p:nvSpPr>
        <p:spPr>
          <a:xfrm>
            <a:off x="848800" y="2780011"/>
            <a:ext cx="11150160" cy="8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t>From the previous insights, we can infer certain behavioral patterns within families based on customer segments.</a:t>
            </a:r>
          </a:p>
        </p:txBody>
      </p:sp>
      <p:sp>
        <p:nvSpPr>
          <p:cNvPr id="6" name="Text Placeholder 3">
            <a:extLst>
              <a:ext uri="{FF2B5EF4-FFF2-40B4-BE49-F238E27FC236}">
                <a16:creationId xmlns:a16="http://schemas.microsoft.com/office/drawing/2014/main" id="{AE016588-9575-44B2-BAA3-5937B6A9EDA0}"/>
              </a:ext>
            </a:extLst>
          </p:cNvPr>
          <p:cNvSpPr txBox="1">
            <a:spLocks/>
          </p:cNvSpPr>
          <p:nvPr/>
        </p:nvSpPr>
        <p:spPr>
          <a:xfrm>
            <a:off x="970720" y="2719051"/>
            <a:ext cx="10479600" cy="8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2000" dirty="0"/>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pPr algn="ctr"/>
            <a:r>
              <a:rPr lang="en-AU" b="1" dirty="0" smtClean="0"/>
              <a:t>Understand buying behavior of three </a:t>
            </a:r>
            <a:r>
              <a:rPr lang="en-AU" b="1" dirty="0"/>
              <a:t>customer segmentation</a:t>
            </a:r>
          </a:p>
        </p:txBody>
      </p:sp>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sp>
        <p:nvSpPr>
          <p:cNvPr id="11" name="Text Placeholder 3">
            <a:extLst>
              <a:ext uri="{FF2B5EF4-FFF2-40B4-BE49-F238E27FC236}">
                <a16:creationId xmlns:a16="http://schemas.microsoft.com/office/drawing/2014/main" id="{AE016588-9575-44B2-BAA3-5937B6A9EDA0}"/>
              </a:ext>
            </a:extLst>
          </p:cNvPr>
          <p:cNvSpPr txBox="1">
            <a:spLocks/>
          </p:cNvSpPr>
          <p:nvPr/>
        </p:nvSpPr>
        <p:spPr>
          <a:xfrm>
            <a:off x="1321681" y="1227766"/>
            <a:ext cx="11150160" cy="824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t>From the RFM analysis, we can decipher </a:t>
            </a:r>
            <a:r>
              <a:rPr lang="en-AU" sz="2000" dirty="0" smtClean="0"/>
              <a:t>their buying behavior</a:t>
            </a:r>
            <a:r>
              <a:rPr lang="en-AU" sz="2000" dirty="0"/>
              <a:t> </a:t>
            </a:r>
            <a:r>
              <a:rPr lang="en-AU" sz="2000" dirty="0" smtClean="0"/>
              <a:t>and </a:t>
            </a:r>
            <a:r>
              <a:rPr lang="en-AU" sz="2000" dirty="0"/>
              <a:t>h</a:t>
            </a:r>
            <a:r>
              <a:rPr lang="en-AU" sz="2000" dirty="0" smtClean="0"/>
              <a:t>ere </a:t>
            </a:r>
            <a:r>
              <a:rPr lang="en-AU" sz="2000" dirty="0"/>
              <a:t>are the results:</a:t>
            </a:r>
          </a:p>
        </p:txBody>
      </p:sp>
      <p:pic>
        <p:nvPicPr>
          <p:cNvPr id="5" name="Picture 4"/>
          <p:cNvPicPr>
            <a:picLocks noChangeAspect="1"/>
          </p:cNvPicPr>
          <p:nvPr/>
        </p:nvPicPr>
        <p:blipFill>
          <a:blip r:embed="rId3"/>
          <a:stretch>
            <a:fillRect/>
          </a:stretch>
        </p:blipFill>
        <p:spPr>
          <a:xfrm>
            <a:off x="3032678" y="2237463"/>
            <a:ext cx="6808194" cy="3828057"/>
          </a:xfrm>
          <a:prstGeom prst="rect">
            <a:avLst/>
          </a:prstGeom>
        </p:spPr>
      </p:pic>
    </p:spTree>
    <p:extLst>
      <p:ext uri="{BB962C8B-B14F-4D97-AF65-F5344CB8AC3E}">
        <p14:creationId xmlns:p14="http://schemas.microsoft.com/office/powerpoint/2010/main" val="55317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7360</TotalTime>
  <Words>407</Words>
  <Application>Microsoft Office PowerPoint</Application>
  <PresentationFormat>Widescreen</PresentationFormat>
  <Paragraphs>58</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Roboto Light</vt:lpstr>
      <vt:lpstr>Arial</vt:lpstr>
      <vt:lpstr>Roboto</vt:lpstr>
      <vt:lpstr>DM Sans</vt:lpstr>
      <vt:lpstr>Roboto Medium</vt:lpstr>
      <vt:lpstr>Calibri</vt:lpstr>
      <vt:lpstr>Office Theme</vt:lpstr>
      <vt:lpstr>Chips Retail Analytics</vt:lpstr>
      <vt:lpstr>01  Business Understanding</vt:lpstr>
      <vt:lpstr>PowerPoint Presentation</vt:lpstr>
      <vt:lpstr>PowerPoint Presentation</vt:lpstr>
      <vt:lpstr>02  Visualization &amp; Insights</vt:lpstr>
      <vt:lpstr>PowerPoint Presentation</vt:lpstr>
      <vt:lpstr>PowerPoint Presentation</vt:lpstr>
      <vt:lpstr>03 Customer Segmentation</vt:lpstr>
      <vt:lpstr>PowerPoint Presentation</vt:lpstr>
      <vt:lpstr>PowerPoint Presentation</vt:lpstr>
      <vt:lpstr>PowerPoint Presentation</vt:lpstr>
      <vt:lpstr>04 Conclusion and Recommendation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HP</cp:lastModifiedBy>
  <cp:revision>492</cp:revision>
  <dcterms:created xsi:type="dcterms:W3CDTF">2018-02-07T23:23:24Z</dcterms:created>
  <dcterms:modified xsi:type="dcterms:W3CDTF">2023-08-01T17:44:37Z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